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99" r:id="rId3"/>
    <p:sldId id="257" r:id="rId4"/>
    <p:sldId id="268" r:id="rId5"/>
    <p:sldId id="269" r:id="rId6"/>
    <p:sldId id="270" r:id="rId7"/>
    <p:sldId id="295" r:id="rId8"/>
    <p:sldId id="296" r:id="rId9"/>
    <p:sldId id="294" r:id="rId10"/>
    <p:sldId id="258" r:id="rId11"/>
    <p:sldId id="261" r:id="rId12"/>
    <p:sldId id="259" r:id="rId13"/>
    <p:sldId id="260" r:id="rId14"/>
    <p:sldId id="264" r:id="rId15"/>
    <p:sldId id="265" r:id="rId16"/>
    <p:sldId id="297" r:id="rId17"/>
    <p:sldId id="298" r:id="rId18"/>
    <p:sldId id="262" r:id="rId19"/>
    <p:sldId id="2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4"/>
    <p:restoredTop sz="94253"/>
  </p:normalViewPr>
  <p:slideViewPr>
    <p:cSldViewPr snapToGrid="0" snapToObjects="1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BFA64-4432-CC46-8D92-F6C5FB3D00E8}" type="datetimeFigureOut">
              <a:rPr lang="en-US" smtClean="0"/>
              <a:t>3/3/24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8C8E2-B40C-054F-AB38-49C7C6204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99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Bring out dice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8C8E2-B40C-054F-AB38-49C7C6204B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0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9/128 is a little over 1/16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8C8E2-B40C-054F-AB38-49C7C6204B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53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7450A-038B-4848-93CC-36A44D770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F4561-6276-164C-9AD5-A6A47055E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2B0CC-7735-7B40-8AFA-E4D0A527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E104-E450-1848-990B-D395CA77557F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3E803-3C25-3141-9083-83A306BCE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6646C-AB5F-8C4B-AF45-88609869D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499E-A495-B241-A7DC-B5D8EBE5A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35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1641F-6B98-D94F-8A70-FAB62657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93C8FF-5047-B441-B8EE-BB3D8D112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488A5-C348-0A4E-8749-7038342F2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E104-E450-1848-990B-D395CA77557F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2C4F5-0060-E848-8A93-EF2071505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D2A1-BFC9-E044-ABBD-7DFF7733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499E-A495-B241-A7DC-B5D8EBE5A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0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67A50B-E739-434B-80E2-3D802A5EB1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B2EE3-357A-964B-8A25-B772C6FD5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15D5D-27C9-164C-9136-7F604A0C1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E104-E450-1848-990B-D395CA77557F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0F93A-E336-574F-9D9C-4AD046E04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24EBF-9D17-C643-931D-984D7C216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499E-A495-B241-A7DC-B5D8EBE5A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69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D53CB-B127-BA45-B377-13D03010C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24D83-0BA5-7C43-BE12-93F6EF3B1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6783E-CCDD-9D44-98FB-B7C536DBE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E104-E450-1848-990B-D395CA77557F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30844-EBC6-014B-9B76-89C9B0182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C20D3-B442-1440-9698-4881AA3E6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499E-A495-B241-A7DC-B5D8EBE5A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04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0D66-24A0-2F4A-9D1B-00C164876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C1E8F-EA30-C94D-A053-0125A69CB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E0C49-4FEE-FF4D-80E1-A2BF1928A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E104-E450-1848-990B-D395CA77557F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E04CB-D3C6-E94D-AB36-F25CE85BA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ADCF7-5782-4148-82D3-5E6ACB898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499E-A495-B241-A7DC-B5D8EBE5A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65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3949-070E-9C47-B235-DD4117A3B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8C81C-09F3-AA42-8D7D-0A72FCBD08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3578C5-6340-064F-93FE-C004F29BC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1FB07-E272-0E4F-8D87-5973F6823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E104-E450-1848-990B-D395CA77557F}" type="datetimeFigureOut">
              <a:rPr lang="en-US" smtClean="0"/>
              <a:t>3/3/24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E0B9E-893B-3D45-8DEE-3CC91805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67CCAF-1513-ED45-9DD7-EE20DC11C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499E-A495-B241-A7DC-B5D8EBE5A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3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A66BF-8715-A84B-8DC8-03286C83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5853F-5414-6C41-948E-5D3236122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BFB6B1-0A30-DA45-9739-7969D124E6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E6F8CB-F8B2-3F4D-BB1E-434A90117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C17FD9-EAFF-5242-B270-E238D9B002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914C26-9154-8143-9C57-F33C1609C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E104-E450-1848-990B-D395CA77557F}" type="datetimeFigureOut">
              <a:rPr lang="en-US" smtClean="0"/>
              <a:t>3/3/24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8775EF-6538-F24E-986B-D8F380191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A221F7-B78A-4D41-B12C-EE4CF818D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499E-A495-B241-A7DC-B5D8EBE5A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3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1A534-0680-4044-BBE0-8EEFDFEB1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ECB057-B403-F344-9B64-B52A279B2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E104-E450-1848-990B-D395CA77557F}" type="datetimeFigureOut">
              <a:rPr lang="en-US" smtClean="0"/>
              <a:t>3/3/24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5AD13-A6D1-9B47-A96A-7F377C635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33668-92FC-3945-8187-6CFD14C84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499E-A495-B241-A7DC-B5D8EBE5A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1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A8FE1A-E880-AE47-A863-D9467F166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E104-E450-1848-990B-D395CA77557F}" type="datetimeFigureOut">
              <a:rPr lang="en-US" smtClean="0"/>
              <a:t>3/3/24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5DB010-A738-E54B-8233-3BA72EB52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A539D-B011-2345-A3A2-69A8B6023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499E-A495-B241-A7DC-B5D8EBE5A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21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D69AB-03A4-3944-BDCE-C64F908DB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0BD01-FA89-8040-A03B-96E101298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8DB2A-AFA5-D248-A9F2-7F0FC4A91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3D1A1-9405-2D4C-90D3-ADE53592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E104-E450-1848-990B-D395CA77557F}" type="datetimeFigureOut">
              <a:rPr lang="en-US" smtClean="0"/>
              <a:t>3/3/24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D54B7E-5BD0-3940-9D28-D488D260E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1FF9B-74CD-8840-8D22-04582D45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499E-A495-B241-A7DC-B5D8EBE5A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00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AEBF-9879-ED4C-A85A-789471DDE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9B0771-C578-5C48-9B87-20FBE2384B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5A20EF-F4B9-E84C-9658-05D07170F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D87F7-ED45-E44D-BC36-0588219FE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E104-E450-1848-990B-D395CA77557F}" type="datetimeFigureOut">
              <a:rPr lang="en-US" smtClean="0"/>
              <a:t>3/3/24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B2411-4C10-1149-80DE-71A79293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27DD6-5A98-7643-97F6-5320628E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499E-A495-B241-A7DC-B5D8EBE5A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76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882236-5768-A341-9F22-0B96B402B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6549AD-B61E-564B-999D-1A3DA473D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B6837-AD3B-7E41-9309-01504A577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BE104-E450-1848-990B-D395CA77557F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7F6F6-4570-CE4E-A69F-A3570E925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BC440-B5C3-8346-AE78-056EF87EA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0499E-A495-B241-A7DC-B5D8EBE5A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35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rsloan@bard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EDAE7-A03E-9F44-A6D5-6E773F7AF6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Naïve Bayes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EA222D-3DDA-454B-BB07-1D9D3FABAB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Rose Sloan</a:t>
            </a:r>
          </a:p>
          <a:p>
            <a:r>
              <a:rPr lang="en-US" dirty="0">
                <a:hlinkClick r:id="rId2"/>
              </a:rPr>
              <a:t>rsloan@bard.edu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11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3994E-0A6C-FF41-AD17-27DA717E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BB0F3-C338-FE48-B971-B2286D2D6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that two events A and B are independent if P(A|B) = P(A) or P(A)P(B) = P(A,B)</a:t>
            </a:r>
          </a:p>
          <a:p>
            <a:r>
              <a:rPr lang="en-US" dirty="0"/>
              <a:t>We say that two events A and B are </a:t>
            </a:r>
            <a:r>
              <a:rPr lang="en-US" i="1" dirty="0"/>
              <a:t>conditionally</a:t>
            </a:r>
            <a:r>
              <a:rPr lang="en-US" dirty="0"/>
              <a:t> independent given C if P(A|C)P(B|C) = P(A,B|C)</a:t>
            </a:r>
          </a:p>
          <a:p>
            <a:r>
              <a:rPr lang="en-US" dirty="0"/>
              <a:t>Note that conditional independence does not imply independence (or vice versa!)</a:t>
            </a:r>
          </a:p>
        </p:txBody>
      </p:sp>
    </p:spTree>
    <p:extLst>
      <p:ext uri="{BB962C8B-B14F-4D97-AF65-F5344CB8AC3E}">
        <p14:creationId xmlns:p14="http://schemas.microsoft.com/office/powerpoint/2010/main" val="3309264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8FE05-23E2-E747-9146-77C1F0C10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599CB-F9AF-C144-9848-D8CE47BF6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Example: flip a fair coin twice</a:t>
            </a:r>
          </a:p>
          <a:p>
            <a:r>
              <a:rPr lang="en-US" dirty="0"/>
              <a:t>A: first flip lands on heads</a:t>
            </a:r>
          </a:p>
          <a:p>
            <a:r>
              <a:rPr lang="en-US" dirty="0"/>
              <a:t>B: second flip lands on heads</a:t>
            </a:r>
          </a:p>
          <a:p>
            <a:r>
              <a:rPr lang="en-US" dirty="0"/>
              <a:t>C: both flips are the same</a:t>
            </a:r>
          </a:p>
          <a:p>
            <a:r>
              <a:rPr lang="en-US" dirty="0"/>
              <a:t>Clearly, A and B are independent</a:t>
            </a:r>
          </a:p>
          <a:p>
            <a:pPr lvl="1"/>
            <a:r>
              <a:rPr lang="en-US" dirty="0"/>
              <a:t>P(A) = P(B) = ½, P(A, B) = ¼</a:t>
            </a:r>
          </a:p>
          <a:p>
            <a:r>
              <a:rPr lang="en-US" dirty="0"/>
              <a:t>However, A and B are clearly not conditionally independent given C!</a:t>
            </a:r>
          </a:p>
          <a:p>
            <a:pPr lvl="1"/>
            <a:r>
              <a:rPr lang="en-US" dirty="0"/>
              <a:t>P(A|C) = P(B|C) = ½, but P(A,B|C) = ½</a:t>
            </a:r>
          </a:p>
          <a:p>
            <a:r>
              <a:rPr lang="en-US" dirty="0"/>
              <a:t>Therefore, A and B are independent but not conditionally independent</a:t>
            </a:r>
          </a:p>
        </p:txBody>
      </p:sp>
    </p:spTree>
    <p:extLst>
      <p:ext uri="{BB962C8B-B14F-4D97-AF65-F5344CB8AC3E}">
        <p14:creationId xmlns:p14="http://schemas.microsoft.com/office/powerpoint/2010/main" val="3645101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5E450-231E-184E-A864-B3B78AB2C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EA84D-E268-2941-A78A-027550343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Coin 1 is a fair coin. Coin 2 is an unfair coin that only lands on hands ¼ of the time. We will randomly pick between the two coins, then flip that coin twice.</a:t>
            </a:r>
          </a:p>
          <a:p>
            <a:r>
              <a:rPr lang="en-US" dirty="0"/>
              <a:t>A: our first coin flip lands on heads</a:t>
            </a:r>
          </a:p>
          <a:p>
            <a:r>
              <a:rPr lang="en-US" dirty="0"/>
              <a:t>B: our second coin flip lands on heads</a:t>
            </a:r>
          </a:p>
          <a:p>
            <a:r>
              <a:rPr lang="en-US" dirty="0"/>
              <a:t>C: we pick coin 1</a:t>
            </a:r>
          </a:p>
          <a:p>
            <a:r>
              <a:rPr lang="en-US" dirty="0"/>
              <a:t>P(A) = P(B) = ½*½ + ½*¼ = 3/8</a:t>
            </a:r>
          </a:p>
          <a:p>
            <a:r>
              <a:rPr lang="en-US" dirty="0"/>
              <a:t>P(A,B) = ½(½* ½) + ½(¼ * ¼) = 5/32 ≈ 0.1526 ≠ P(A)P(B)</a:t>
            </a:r>
          </a:p>
          <a:p>
            <a:r>
              <a:rPr lang="en-US" dirty="0"/>
              <a:t>A and B are not independent!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235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5E450-231E-184E-A864-B3B78AB2C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EA84D-E268-2941-A78A-027550343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Coin 1 is a fair coin. Coin 2 is an unfair coin that only lands on hands ¼ of the time. We will randomly pick between the two coins, then flip that coin twice.</a:t>
            </a:r>
          </a:p>
          <a:p>
            <a:r>
              <a:rPr lang="en-US" dirty="0"/>
              <a:t>P(A|C) = ½, P(B|C) = ½</a:t>
            </a:r>
          </a:p>
          <a:p>
            <a:r>
              <a:rPr lang="en-US" dirty="0"/>
              <a:t>P(A,B | C) = ½ * ½ = ¼ </a:t>
            </a:r>
          </a:p>
          <a:p>
            <a:r>
              <a:rPr lang="en-US" dirty="0"/>
              <a:t>Since P(A|C)P(B|C) = P(A,B|C), they are conditionally independent (even though they are not independent!)</a:t>
            </a:r>
          </a:p>
        </p:txBody>
      </p:sp>
    </p:spTree>
    <p:extLst>
      <p:ext uri="{BB962C8B-B14F-4D97-AF65-F5344CB8AC3E}">
        <p14:creationId xmlns:p14="http://schemas.microsoft.com/office/powerpoint/2010/main" val="1689803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F236E-A733-1640-B295-B01E7609A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83A65-4183-864F-BDEB-E19773F2F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defined A and B as conditionally independent given C if P(A,B|C) = P(A|C)P(B|C)</a:t>
            </a:r>
          </a:p>
          <a:p>
            <a:r>
              <a:rPr lang="en-US" dirty="0"/>
              <a:t>We can show that this is equivalent to saying P(A|B,C) = P(A|C)</a:t>
            </a:r>
          </a:p>
          <a:p>
            <a:r>
              <a:rPr lang="en-US" dirty="0"/>
              <a:t>By Bayes’ Theorem: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EB943-0710-C144-A28C-C0BEA9CC0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34" y="4001294"/>
            <a:ext cx="8362153" cy="352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2DE711-CE9A-CD4B-AC16-6643D7C01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762" y="5422183"/>
            <a:ext cx="9231775" cy="58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7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CE47B-AD0D-6244-AE84-5B3BD0F16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Rule for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656F9-BE02-C340-9A13-341D3DB42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to be confused with the calculus chain rule!</a:t>
            </a:r>
          </a:p>
          <a:p>
            <a:r>
              <a:rPr lang="en-US" dirty="0"/>
              <a:t>By Bayes’ Theorem, for any three events A, B, and C: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can extend this to any n events A</a:t>
            </a:r>
            <a:r>
              <a:rPr lang="en-US" baseline="-25000" dirty="0"/>
              <a:t>1 </a:t>
            </a:r>
            <a:r>
              <a:rPr lang="en-US" dirty="0"/>
              <a:t>through A</a:t>
            </a:r>
            <a:r>
              <a:rPr lang="en-US" baseline="-25000" dirty="0"/>
              <a:t>n</a:t>
            </a:r>
            <a:r>
              <a:rPr lang="en-US" dirty="0"/>
              <a:t>:</a:t>
            </a:r>
            <a:endParaRPr lang="en-US" baseline="-25000" dirty="0"/>
          </a:p>
          <a:p>
            <a:endParaRPr lang="en-US" dirty="0"/>
          </a:p>
          <a:p>
            <a:r>
              <a:rPr lang="en-US" dirty="0"/>
              <a:t>Then, if all other A</a:t>
            </a:r>
            <a:r>
              <a:rPr lang="en-US" baseline="-25000" dirty="0"/>
              <a:t>i</a:t>
            </a:r>
            <a:r>
              <a:rPr lang="en-US" dirty="0"/>
              <a:t> are conditionally independent given A</a:t>
            </a:r>
            <a:r>
              <a:rPr lang="en-US" baseline="-25000" dirty="0"/>
              <a:t>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DEAFE-A559-F64D-9690-D00495119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96" y="2867165"/>
            <a:ext cx="8692588" cy="33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C4A1B6-2CC0-E443-BBD5-83DBAE74D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96" y="4001886"/>
            <a:ext cx="8071412" cy="237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3A0C0-9258-2F4B-8D47-29024B3D4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415" y="5150061"/>
            <a:ext cx="8486169" cy="30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19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4856F-48C1-FC44-99D3-92B850FC8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 and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A6A79-1C6C-324A-B563-05CFDC72C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far: our models have modeled P(</a:t>
            </a:r>
            <a:r>
              <a:rPr lang="en-US" dirty="0" err="1"/>
              <a:t>y|x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Derivation for logistic regression</a:t>
            </a:r>
          </a:p>
          <a:p>
            <a:pPr lvl="1"/>
            <a:r>
              <a:rPr lang="en-US" dirty="0"/>
              <a:t>Given a point, what is the probability it belongs to a specific class?</a:t>
            </a:r>
          </a:p>
          <a:p>
            <a:r>
              <a:rPr lang="en-US" dirty="0"/>
              <a:t>What happens if we model P(</a:t>
            </a:r>
            <a:r>
              <a:rPr lang="en-US" dirty="0" err="1"/>
              <a:t>x|y</a:t>
            </a:r>
            <a:r>
              <a:rPr lang="en-US" dirty="0"/>
              <a:t>)?</a:t>
            </a:r>
          </a:p>
          <a:p>
            <a:pPr lvl="1"/>
            <a:r>
              <a:rPr lang="en-US" dirty="0"/>
              <a:t>Given a class, what are likely points in that class?</a:t>
            </a:r>
          </a:p>
          <a:p>
            <a:pPr lvl="1"/>
            <a:r>
              <a:rPr lang="en-US" dirty="0"/>
              <a:t>Bayes’ rule lets us go from P(</a:t>
            </a:r>
            <a:r>
              <a:rPr lang="en-US" dirty="0" err="1"/>
              <a:t>x|y</a:t>
            </a:r>
            <a:r>
              <a:rPr lang="en-US" dirty="0"/>
              <a:t>) to P(</a:t>
            </a:r>
            <a:r>
              <a:rPr lang="en-US" dirty="0" err="1"/>
              <a:t>y|x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434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06807-28E8-3044-9D54-C62B8A109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vs.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21788-D205-A247-990E-115C0D8A1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Discriminative models</a:t>
            </a:r>
            <a:endParaRPr lang="en-US" dirty="0"/>
          </a:p>
          <a:p>
            <a:pPr lvl="1"/>
            <a:r>
              <a:rPr lang="en-US" dirty="0"/>
              <a:t>E.g. logistic regression</a:t>
            </a:r>
          </a:p>
          <a:p>
            <a:pPr lvl="1"/>
            <a:r>
              <a:rPr lang="en-US" dirty="0"/>
              <a:t>Directly predict P(</a:t>
            </a:r>
            <a:r>
              <a:rPr lang="en-US" dirty="0" err="1"/>
              <a:t>y|x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Focus on learning the right decision boundary</a:t>
            </a:r>
          </a:p>
          <a:p>
            <a:r>
              <a:rPr lang="en-US" b="1" dirty="0"/>
              <a:t>Generative models</a:t>
            </a:r>
          </a:p>
          <a:p>
            <a:pPr lvl="1"/>
            <a:r>
              <a:rPr lang="en-US" dirty="0"/>
              <a:t>E.g. Naïve Bayes</a:t>
            </a:r>
          </a:p>
          <a:p>
            <a:pPr lvl="1"/>
            <a:r>
              <a:rPr lang="en-US" dirty="0"/>
              <a:t>Predict P(</a:t>
            </a:r>
            <a:r>
              <a:rPr lang="en-US" dirty="0" err="1"/>
              <a:t>x|y</a:t>
            </a:r>
            <a:r>
              <a:rPr lang="en-US" dirty="0"/>
              <a:t>), P(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Model what a member of a class “should” look like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FE816-7CB0-8D4C-A079-DCDBC7E57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562" y="2849562"/>
            <a:ext cx="31750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69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8B33-569F-2C4E-BA29-A7BDDAAD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 and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97C31-C9C5-A144-83D1-2166E28D5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tennis example: predict whether I play tennis given certain whether conditions</a:t>
            </a:r>
          </a:p>
          <a:p>
            <a:pPr lvl="1"/>
            <a:r>
              <a:rPr lang="en-US" dirty="0"/>
              <a:t>E.g. If it is sunny, hot, humid, and windy, will I play tennis?</a:t>
            </a:r>
          </a:p>
          <a:p>
            <a:r>
              <a:rPr lang="en-US" dirty="0"/>
              <a:t>Probabilistic interpretation: </a:t>
            </a:r>
            <a:r>
              <a:rPr lang="en-US" i="1" dirty="0"/>
              <a:t>given</a:t>
            </a:r>
            <a:r>
              <a:rPr lang="en-US" dirty="0"/>
              <a:t> that it is sunny, hot, humid, and windy, what is the probability I play tennis?</a:t>
            </a:r>
          </a:p>
          <a:p>
            <a:r>
              <a:rPr lang="en-US" dirty="0"/>
              <a:t>Is P(</a:t>
            </a:r>
            <a:r>
              <a:rPr lang="en-US" dirty="0" err="1"/>
              <a:t>playTennis</a:t>
            </a:r>
            <a:r>
              <a:rPr lang="en-US" dirty="0"/>
              <a:t> | sunny, hot, humid, windy) greater than  P(</a:t>
            </a:r>
            <a:r>
              <a:rPr lang="en-US" dirty="0" err="1"/>
              <a:t>don’tPlayTennis</a:t>
            </a:r>
            <a:r>
              <a:rPr lang="en-US" dirty="0"/>
              <a:t> | sunny, hot, humid, windy)?</a:t>
            </a:r>
          </a:p>
          <a:p>
            <a:pPr lvl="1"/>
            <a:r>
              <a:rPr lang="en-US" dirty="0"/>
              <a:t>For binary classification, we can just check if the probability that we play tennis is above 50%</a:t>
            </a:r>
          </a:p>
        </p:txBody>
      </p:sp>
    </p:spTree>
    <p:extLst>
      <p:ext uri="{BB962C8B-B14F-4D97-AF65-F5344CB8AC3E}">
        <p14:creationId xmlns:p14="http://schemas.microsoft.com/office/powerpoint/2010/main" val="1713939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65EE-8DD7-4742-A071-97A5A9307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77019-D5E8-C347-B385-774F56045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Concept: return the class label with the highest conditional probability given the input features</a:t>
            </a:r>
          </a:p>
          <a:p>
            <a:r>
              <a:rPr lang="en-US" dirty="0"/>
              <a:t>Formally: given input features x</a:t>
            </a:r>
            <a:r>
              <a:rPr lang="en-US" baseline="-25000" dirty="0"/>
              <a:t>0</a:t>
            </a:r>
            <a:r>
              <a:rPr lang="en-US" dirty="0"/>
              <a:t>, x</a:t>
            </a:r>
            <a:r>
              <a:rPr lang="en-US" baseline="-25000" dirty="0"/>
              <a:t>1</a:t>
            </a:r>
            <a:r>
              <a:rPr lang="en-US" dirty="0"/>
              <a:t>, …,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baseline="-25000" dirty="0"/>
              <a:t> </a:t>
            </a:r>
            <a:r>
              <a:rPr lang="en-US" dirty="0"/>
              <a:t>and possible class labels</a:t>
            </a:r>
            <a:br>
              <a:rPr lang="en-US" dirty="0"/>
            </a:br>
            <a:r>
              <a:rPr lang="en-US" dirty="0"/>
              <a:t>C</a:t>
            </a:r>
            <a:r>
              <a:rPr lang="en-US" baseline="-25000" dirty="0"/>
              <a:t>0</a:t>
            </a:r>
            <a:r>
              <a:rPr lang="en-US" dirty="0"/>
              <a:t>, C</a:t>
            </a:r>
            <a:r>
              <a:rPr lang="en-US" baseline="-25000" dirty="0"/>
              <a:t>1</a:t>
            </a:r>
            <a:r>
              <a:rPr lang="en-US" dirty="0"/>
              <a:t>, …, C</a:t>
            </a:r>
            <a:r>
              <a:rPr lang="en-US" baseline="-25000" dirty="0"/>
              <a:t>m</a:t>
            </a:r>
            <a:r>
              <a:rPr lang="en-US" dirty="0"/>
              <a:t>, return the class </a:t>
            </a:r>
            <a:r>
              <a:rPr lang="en-US" dirty="0" err="1"/>
              <a:t>C</a:t>
            </a:r>
            <a:r>
              <a:rPr lang="en-US" baseline="-25000" dirty="0" err="1"/>
              <a:t>k</a:t>
            </a:r>
            <a:r>
              <a:rPr lang="en-US" dirty="0"/>
              <a:t> that maximizes P(</a:t>
            </a:r>
            <a:r>
              <a:rPr lang="en-US" dirty="0" err="1"/>
              <a:t>C</a:t>
            </a:r>
            <a:r>
              <a:rPr lang="en-US" baseline="-25000" dirty="0" err="1"/>
              <a:t>k</a:t>
            </a:r>
            <a:r>
              <a:rPr lang="en-US" dirty="0"/>
              <a:t>| x</a:t>
            </a:r>
            <a:r>
              <a:rPr lang="en-US" baseline="-25000" dirty="0"/>
              <a:t>0</a:t>
            </a:r>
            <a:r>
              <a:rPr lang="en-US" dirty="0"/>
              <a:t>, x</a:t>
            </a:r>
            <a:r>
              <a:rPr lang="en-US" baseline="-25000" dirty="0"/>
              <a:t>1</a:t>
            </a:r>
            <a:r>
              <a:rPr lang="en-US" dirty="0"/>
              <a:t>, …,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baseline="-25000" dirty="0"/>
              <a:t> </a:t>
            </a:r>
            <a:r>
              <a:rPr lang="en-US" dirty="0"/>
              <a:t>)</a:t>
            </a:r>
          </a:p>
          <a:p>
            <a:r>
              <a:rPr lang="en-US" dirty="0"/>
              <a:t>Assume that all features are conditionally independent on all class labels</a:t>
            </a:r>
          </a:p>
          <a:p>
            <a:pPr lvl="1"/>
            <a:r>
              <a:rPr lang="en-US" dirty="0"/>
              <a:t>Formally: for any </a:t>
            </a:r>
            <a:r>
              <a:rPr lang="en-US" dirty="0" err="1"/>
              <a:t>i</a:t>
            </a:r>
            <a:r>
              <a:rPr lang="en-US" dirty="0"/>
              <a:t>, j, k with </a:t>
            </a:r>
            <a:r>
              <a:rPr lang="en-US" dirty="0" err="1"/>
              <a:t>i≠j</a:t>
            </a:r>
            <a:r>
              <a:rPr lang="en-US" dirty="0"/>
              <a:t>, P(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 err="1"/>
              <a:t>,x</a:t>
            </a:r>
            <a:r>
              <a:rPr lang="en-US" baseline="-25000" dirty="0" err="1"/>
              <a:t>j</a:t>
            </a:r>
            <a:r>
              <a:rPr lang="en-US" dirty="0" err="1"/>
              <a:t>|C</a:t>
            </a:r>
            <a:r>
              <a:rPr lang="en-US" baseline="-25000" dirty="0" err="1"/>
              <a:t>k</a:t>
            </a:r>
            <a:r>
              <a:rPr lang="en-US" dirty="0"/>
              <a:t>) = P(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 err="1"/>
              <a:t>|C</a:t>
            </a:r>
            <a:r>
              <a:rPr lang="en-US" baseline="-25000" dirty="0" err="1"/>
              <a:t>k</a:t>
            </a:r>
            <a:r>
              <a:rPr lang="en-US" dirty="0"/>
              <a:t>)P(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 err="1"/>
              <a:t>|C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Note that this an assumption that is usually not actually true!</a:t>
            </a:r>
          </a:p>
        </p:txBody>
      </p:sp>
    </p:spTree>
    <p:extLst>
      <p:ext uri="{BB962C8B-B14F-4D97-AF65-F5344CB8AC3E}">
        <p14:creationId xmlns:p14="http://schemas.microsoft.com/office/powerpoint/2010/main" val="1302653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008E-17A5-EC4A-AAB6-56881963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F0D7E-4602-F549-9167-DED8F03C4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05688" cy="4351338"/>
          </a:xfrm>
        </p:spPr>
        <p:txBody>
          <a:bodyPr/>
          <a:lstStyle/>
          <a:p>
            <a:r>
              <a:rPr lang="en-US" dirty="0"/>
              <a:t>Out now</a:t>
            </a:r>
          </a:p>
          <a:p>
            <a:r>
              <a:rPr lang="en-US" dirty="0"/>
              <a:t>Due in 3 weeks</a:t>
            </a:r>
          </a:p>
          <a:p>
            <a:r>
              <a:rPr lang="en-US" dirty="0"/>
              <a:t>Classifying mushrooms by edibility</a:t>
            </a:r>
          </a:p>
          <a:p>
            <a:r>
              <a:rPr lang="en-US" dirty="0"/>
              <a:t>Must train perceptron and logistic regression and compare</a:t>
            </a:r>
          </a:p>
          <a:p>
            <a:r>
              <a:rPr lang="en-US" dirty="0"/>
              <a:t>Some functions already provided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7E5F6-B23A-044A-8186-4F2B52959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337" y="2158998"/>
            <a:ext cx="4329113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54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00773-8AF1-484E-AA00-3A72EBDE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F3848-0712-5841-94F9-0FBF81042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from last class that P(A|B) (probability of A </a:t>
            </a:r>
            <a:r>
              <a:rPr lang="en-US" i="1" dirty="0"/>
              <a:t>given</a:t>
            </a:r>
            <a:r>
              <a:rPr lang="en-US" dirty="0"/>
              <a:t> B) is the probability that event A happens, given that B has happened</a:t>
            </a:r>
          </a:p>
          <a:p>
            <a:r>
              <a:rPr lang="en-US" dirty="0"/>
              <a:t>We defined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gave us Bayes’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9B6EA-0ABE-994D-84CB-E8B871732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312" y="3301370"/>
            <a:ext cx="3271838" cy="921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9F6D19-8556-B845-A158-BB5FB6326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262" y="5173795"/>
            <a:ext cx="7519988" cy="42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573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C9ED5-C6BD-5E44-BD6D-2AEE32D4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Bayes’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5DE6F-EB07-9B4E-9149-DEDF4EBEC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can rewrite Bayes’ Theorem as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Basic idea: if we know the probability of an observable event A given some unobservable event B, after observing that A occurred, we can figure out the probability that B has also occurred.</a:t>
            </a:r>
          </a:p>
          <a:p>
            <a:r>
              <a:rPr lang="en-US" dirty="0"/>
              <a:t>We call P(B|A) the </a:t>
            </a:r>
            <a:r>
              <a:rPr lang="en-US" b="1" dirty="0"/>
              <a:t>posterior probability</a:t>
            </a:r>
          </a:p>
          <a:p>
            <a:r>
              <a:rPr lang="en-US" dirty="0"/>
              <a:t>We call P(B) the </a:t>
            </a:r>
            <a:r>
              <a:rPr lang="en-US" b="1" dirty="0"/>
              <a:t>prior probability</a:t>
            </a:r>
            <a:endParaRPr lang="en-US" dirty="0"/>
          </a:p>
          <a:p>
            <a:r>
              <a:rPr lang="en-US" dirty="0"/>
              <a:t>We call P(A) the </a:t>
            </a:r>
            <a:r>
              <a:rPr lang="en-US" b="1" dirty="0"/>
              <a:t>evidence</a:t>
            </a:r>
            <a:endParaRPr lang="en-US" dirty="0"/>
          </a:p>
          <a:p>
            <a:r>
              <a:rPr lang="en-US" dirty="0"/>
              <a:t>We call P(A|B) the </a:t>
            </a:r>
            <a:r>
              <a:rPr lang="en-US" b="1" dirty="0"/>
              <a:t>likelihood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E99D4-7BB3-EE44-9C1D-16A606306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603" y="2478698"/>
            <a:ext cx="3104025" cy="69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85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72CB4-9C33-7647-BCB7-8EA44299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Theorem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B3A04-A1A7-D642-9BA5-F626ED320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94358" cy="4351338"/>
          </a:xfrm>
        </p:spPr>
        <p:txBody>
          <a:bodyPr/>
          <a:lstStyle/>
          <a:p>
            <a:r>
              <a:rPr lang="en-US" dirty="0"/>
              <a:t>Example: We have a coin that might be fair (50% chance) or might be weighted to land on heads ¼ of the time (50% chance). We flip the coin three times, and it lands on heads each time.</a:t>
            </a:r>
          </a:p>
          <a:p>
            <a:r>
              <a:rPr lang="en-US" dirty="0"/>
              <a:t>We have a </a:t>
            </a:r>
            <a:r>
              <a:rPr lang="en-US" b="1" dirty="0"/>
              <a:t>prior probability </a:t>
            </a:r>
            <a:r>
              <a:rPr lang="en-US" dirty="0"/>
              <a:t>P(fair coin) = 0.5</a:t>
            </a:r>
          </a:p>
          <a:p>
            <a:r>
              <a:rPr lang="en-US" dirty="0"/>
              <a:t>But what is the </a:t>
            </a:r>
            <a:r>
              <a:rPr lang="en-US" b="1" dirty="0"/>
              <a:t>posterior probability </a:t>
            </a:r>
            <a:r>
              <a:rPr lang="en-US" dirty="0"/>
              <a:t>P(fair coin | three heads)?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30507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FA78-0921-7444-9A4E-B4E3511E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Theorem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F4E3E-1A41-6A46-AD65-A7437FA2B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trying to find the </a:t>
            </a:r>
            <a:r>
              <a:rPr lang="en-US" b="1" dirty="0"/>
              <a:t>posterior probability</a:t>
            </a:r>
            <a:r>
              <a:rPr lang="en-US" dirty="0"/>
              <a:t> P(fair </a:t>
            </a:r>
            <a:r>
              <a:rPr lang="en-US" dirty="0" err="1"/>
              <a:t>coin|three</a:t>
            </a:r>
            <a:r>
              <a:rPr lang="en-US" dirty="0"/>
              <a:t> heads)</a:t>
            </a:r>
          </a:p>
          <a:p>
            <a:r>
              <a:rPr lang="en-US" dirty="0"/>
              <a:t>We know our </a:t>
            </a:r>
            <a:r>
              <a:rPr lang="en-US" b="1" dirty="0"/>
              <a:t>prior probability</a:t>
            </a:r>
            <a:r>
              <a:rPr lang="en-US" dirty="0"/>
              <a:t> P(fair coin) is 1/2</a:t>
            </a:r>
          </a:p>
          <a:p>
            <a:r>
              <a:rPr lang="en-US" dirty="0"/>
              <a:t>We know our </a:t>
            </a:r>
            <a:r>
              <a:rPr lang="en-US" b="1" dirty="0"/>
              <a:t>likelihood</a:t>
            </a:r>
            <a:r>
              <a:rPr lang="en-US" dirty="0"/>
              <a:t> P(three </a:t>
            </a:r>
            <a:r>
              <a:rPr lang="en-US" dirty="0" err="1"/>
              <a:t>heads|fair</a:t>
            </a:r>
            <a:r>
              <a:rPr lang="en-US" dirty="0"/>
              <a:t> coin) = 1/8</a:t>
            </a:r>
          </a:p>
          <a:p>
            <a:r>
              <a:rPr lang="en-US" dirty="0"/>
              <a:t>We can compute our </a:t>
            </a:r>
            <a:r>
              <a:rPr lang="en-US" b="1" dirty="0"/>
              <a:t>evidence:</a:t>
            </a:r>
          </a:p>
          <a:p>
            <a:pPr marL="0" indent="0">
              <a:buNone/>
            </a:pPr>
            <a:r>
              <a:rPr lang="en-US" sz="2400" dirty="0"/>
              <a:t>P(three heads) = 1/2*P(three </a:t>
            </a:r>
            <a:r>
              <a:rPr lang="en-US" sz="2400" dirty="0" err="1"/>
              <a:t>heads|fair</a:t>
            </a:r>
            <a:r>
              <a:rPr lang="en-US" sz="2400" dirty="0"/>
              <a:t> coin) + 1/2*P(three </a:t>
            </a:r>
            <a:r>
              <a:rPr lang="en-US" sz="2400" dirty="0" err="1"/>
              <a:t>heads|weighted</a:t>
            </a:r>
            <a:r>
              <a:rPr lang="en-US" sz="2400" dirty="0"/>
              <a:t> coin) 		= 1/2 * 1/8 + 1/2 *(1/4)</a:t>
            </a:r>
            <a:r>
              <a:rPr lang="en-US" sz="2400" baseline="30000" dirty="0"/>
              <a:t>3</a:t>
            </a:r>
            <a:r>
              <a:rPr lang="en-US" sz="2400" dirty="0"/>
              <a:t> = 9/128</a:t>
            </a:r>
          </a:p>
          <a:p>
            <a:r>
              <a:rPr lang="en-US" dirty="0"/>
              <a:t>Then, using Bayes’ Theorem, we find the </a:t>
            </a:r>
            <a:r>
              <a:rPr lang="en-US" b="1" dirty="0"/>
              <a:t>posterior probability:</a:t>
            </a:r>
          </a:p>
          <a:p>
            <a:pPr marL="0" indent="0">
              <a:buNone/>
            </a:pPr>
            <a:r>
              <a:rPr lang="en-US" dirty="0"/>
              <a:t>	P(fair </a:t>
            </a:r>
            <a:r>
              <a:rPr lang="en-US" dirty="0" err="1"/>
              <a:t>coin|three</a:t>
            </a:r>
            <a:r>
              <a:rPr lang="en-US" dirty="0"/>
              <a:t> heads) = (1/8 * 1/2)/(9/128) = 8/9</a:t>
            </a:r>
          </a:p>
        </p:txBody>
      </p:sp>
    </p:spTree>
    <p:extLst>
      <p:ext uri="{BB962C8B-B14F-4D97-AF65-F5344CB8AC3E}">
        <p14:creationId xmlns:p14="http://schemas.microsoft.com/office/powerpoint/2010/main" val="3958291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B3652-28C9-7C48-A397-2D54036B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Theorem and Rare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127ED-EAFA-704F-A470-12E6EF4D6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thing Bayes’ Theorem is useful for is interpreting evidence that seems to suggest a very unlikely event has occurred</a:t>
            </a:r>
          </a:p>
          <a:p>
            <a:r>
              <a:rPr lang="en-US" dirty="0"/>
              <a:t>Example: There is a rare disease that only 1% of people tested actually have. The test is always positive when given to someone who has the disease, and the test returns a negative result 98% of the time when given to someone without the disease</a:t>
            </a:r>
          </a:p>
          <a:p>
            <a:r>
              <a:rPr lang="en-US" dirty="0"/>
              <a:t>What is P(has disease | positive test)?</a:t>
            </a:r>
          </a:p>
        </p:txBody>
      </p:sp>
    </p:spTree>
    <p:extLst>
      <p:ext uri="{BB962C8B-B14F-4D97-AF65-F5344CB8AC3E}">
        <p14:creationId xmlns:p14="http://schemas.microsoft.com/office/powerpoint/2010/main" val="4121275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AA2B7-46D6-274C-864C-8BDC0358B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Rare Disease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3CA68-8ED6-F140-9767-5147E52D7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know:</a:t>
            </a:r>
          </a:p>
          <a:p>
            <a:pPr lvl="1"/>
            <a:r>
              <a:rPr lang="en-US" dirty="0"/>
              <a:t>P(positive test | has disease) = 1</a:t>
            </a:r>
          </a:p>
          <a:p>
            <a:pPr lvl="1"/>
            <a:r>
              <a:rPr lang="en-US" dirty="0"/>
              <a:t>P(has disease) = 0.01</a:t>
            </a:r>
          </a:p>
          <a:p>
            <a:pPr lvl="1"/>
            <a:r>
              <a:rPr lang="en-US" dirty="0"/>
              <a:t>P(positive test) = 0.01 * 1 + 0.99 * 0.02</a:t>
            </a:r>
          </a:p>
          <a:p>
            <a:r>
              <a:rPr lang="en-US" dirty="0"/>
              <a:t>Then:</a:t>
            </a:r>
          </a:p>
          <a:p>
            <a:pPr lvl="1"/>
            <a:r>
              <a:rPr lang="en-US" dirty="0"/>
              <a:t>P(has disease | positive test) = (0.01 * 1)/(0.01 * 1 + 0.99 * 0.02) </a:t>
            </a:r>
            <a:r>
              <a:rPr lang="en-US" dirty="0">
                <a:effectLst/>
                <a:latin typeface="inherit"/>
              </a:rPr>
              <a:t>≈ 0.336</a:t>
            </a:r>
          </a:p>
          <a:p>
            <a:r>
              <a:rPr lang="en-US" dirty="0">
                <a:latin typeface="inherit"/>
              </a:rPr>
              <a:t>After a positive test result, the chance that someone has the disease is only slightly over one third!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15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E6665-AE60-BE43-B419-BC9DE0845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Rolling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CA900-F26F-5946-BF72-E55AA5192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2311" cy="381124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Let’s put this to the test by rolling dice!</a:t>
            </a:r>
          </a:p>
          <a:p>
            <a:r>
              <a:rPr lang="en-US" dirty="0"/>
              <a:t>For simplicity’s sake, we will only look at whether we are rolling odd or even numbers </a:t>
            </a:r>
          </a:p>
          <a:p>
            <a:r>
              <a:rPr lang="en-US" dirty="0"/>
              <a:t>Priors</a:t>
            </a:r>
          </a:p>
          <a:p>
            <a:pPr lvl="1"/>
            <a:r>
              <a:rPr lang="en-US" dirty="0"/>
              <a:t>50% chance the die is fair</a:t>
            </a:r>
          </a:p>
          <a:p>
            <a:pPr lvl="1"/>
            <a:r>
              <a:rPr lang="en-US" dirty="0"/>
              <a:t>50% chance the die is weighted to roll even numbers ¼ of the time and odd numbers ¾ of the time</a:t>
            </a:r>
          </a:p>
          <a:p>
            <a:r>
              <a:rPr lang="en-US" dirty="0"/>
              <a:t>Roll the die once, then based on your result, calculate the probability that the die is fair</a:t>
            </a:r>
          </a:p>
          <a:p>
            <a:r>
              <a:rPr lang="en-US" dirty="0"/>
              <a:t>Then roll the die three times, and recalculate the probability that the die is fair based on your string of three rolls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7C7564-C7B3-C546-962B-7F11D564A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231" y="5793842"/>
            <a:ext cx="3104025" cy="69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92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6955</TotalTime>
  <Words>1544</Words>
  <Application>Microsoft Macintosh PowerPoint</Application>
  <PresentationFormat>Widescreen</PresentationFormat>
  <Paragraphs>129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inherit</vt:lpstr>
      <vt:lpstr>Office Theme</vt:lpstr>
      <vt:lpstr>Naïve Bayes </vt:lpstr>
      <vt:lpstr>Assignment 2</vt:lpstr>
      <vt:lpstr>Conditional Probability</vt:lpstr>
      <vt:lpstr>Interpreting Bayes’ Theorem</vt:lpstr>
      <vt:lpstr>Bayes’ Theorem Example</vt:lpstr>
      <vt:lpstr>Bayes’ Theorem Example</vt:lpstr>
      <vt:lpstr>Bayes’ Theorem and Rare Events</vt:lpstr>
      <vt:lpstr>Rare Disease Example</vt:lpstr>
      <vt:lpstr>Dice Rolling</vt:lpstr>
      <vt:lpstr>Conditional Independence</vt:lpstr>
      <vt:lpstr>Conditional Independence Example</vt:lpstr>
      <vt:lpstr>Conditional Independence Example 2</vt:lpstr>
      <vt:lpstr>Conditional Independence Example 2</vt:lpstr>
      <vt:lpstr>Conditional Independence Properties</vt:lpstr>
      <vt:lpstr>Chain Rule for Probability</vt:lpstr>
      <vt:lpstr>Conditional Probability and ML</vt:lpstr>
      <vt:lpstr>Discriminative vs. Generative Models</vt:lpstr>
      <vt:lpstr>Conditional Probability and ML</vt:lpstr>
      <vt:lpstr>Naïve Bayes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Naïve Bayes </dc:title>
  <dc:creator>Rose Sloan</dc:creator>
  <cp:lastModifiedBy>Rose Sloan</cp:lastModifiedBy>
  <cp:revision>139</cp:revision>
  <dcterms:created xsi:type="dcterms:W3CDTF">2022-10-01T12:36:27Z</dcterms:created>
  <dcterms:modified xsi:type="dcterms:W3CDTF">2024-03-06T18:14:52Z</dcterms:modified>
</cp:coreProperties>
</file>